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2" r:id="rId3"/>
    <p:sldId id="273" r:id="rId4"/>
    <p:sldId id="274" r:id="rId5"/>
    <p:sldId id="27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5" r:id="rId16"/>
    <p:sldId id="267" r:id="rId17"/>
    <p:sldId id="268" r:id="rId18"/>
    <p:sldId id="269" r:id="rId19"/>
    <p:sldId id="270" r:id="rId20"/>
    <p:sldId id="276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 varScale="1">
        <p:scale>
          <a:sx n="68" d="100"/>
          <a:sy n="68" d="100"/>
        </p:scale>
        <p:origin x="-72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3D94E-F015-4DD4-8F86-21F32574D036}" type="datetimeFigureOut">
              <a:rPr lang="it-IT" smtClean="0"/>
              <a:pPr/>
              <a:t>13/04/2016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AB897-3797-4642-8378-02430189A43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C8F05-95F5-41F2-A07B-FFE01192377B}" type="datetimeFigureOut">
              <a:rPr lang="it-IT" smtClean="0"/>
              <a:pPr/>
              <a:t>13/04/2016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5F78-8875-428D-90D1-8A2C461EB0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C8F05-95F5-41F2-A07B-FFE01192377B}" type="datetimeFigureOut">
              <a:rPr lang="it-IT" smtClean="0"/>
              <a:pPr/>
              <a:t>13/04/2016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5F78-8875-428D-90D1-8A2C461EB0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C8F05-95F5-41F2-A07B-FFE01192377B}" type="datetimeFigureOut">
              <a:rPr lang="it-IT" smtClean="0"/>
              <a:pPr/>
              <a:t>13/04/2016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5F78-8875-428D-90D1-8A2C461EB0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C8F05-95F5-41F2-A07B-FFE01192377B}" type="datetimeFigureOut">
              <a:rPr lang="it-IT" smtClean="0"/>
              <a:pPr/>
              <a:t>13/04/2016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5F78-8875-428D-90D1-8A2C461EB0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C8F05-95F5-41F2-A07B-FFE01192377B}" type="datetimeFigureOut">
              <a:rPr lang="it-IT" smtClean="0"/>
              <a:pPr/>
              <a:t>13/04/2016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5F78-8875-428D-90D1-8A2C461EB0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C8F05-95F5-41F2-A07B-FFE01192377B}" type="datetimeFigureOut">
              <a:rPr lang="it-IT" smtClean="0"/>
              <a:pPr/>
              <a:t>13/04/2016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5F78-8875-428D-90D1-8A2C461EB0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C8F05-95F5-41F2-A07B-FFE01192377B}" type="datetimeFigureOut">
              <a:rPr lang="it-IT" smtClean="0"/>
              <a:pPr/>
              <a:t>13/04/2016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5F78-8875-428D-90D1-8A2C461EB0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C8F05-95F5-41F2-A07B-FFE01192377B}" type="datetimeFigureOut">
              <a:rPr lang="it-IT" smtClean="0"/>
              <a:pPr/>
              <a:t>13/04/2016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5F78-8875-428D-90D1-8A2C461EB0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C8F05-95F5-41F2-A07B-FFE01192377B}" type="datetimeFigureOut">
              <a:rPr lang="it-IT" smtClean="0"/>
              <a:pPr/>
              <a:t>13/04/2016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5F78-8875-428D-90D1-8A2C461EB0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C8F05-95F5-41F2-A07B-FFE01192377B}" type="datetimeFigureOut">
              <a:rPr lang="it-IT" smtClean="0"/>
              <a:pPr/>
              <a:t>13/04/2016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5F78-8875-428D-90D1-8A2C461EB0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C8F05-95F5-41F2-A07B-FFE01192377B}" type="datetimeFigureOut">
              <a:rPr lang="it-IT" smtClean="0"/>
              <a:pPr/>
              <a:t>13/04/2016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5F78-8875-428D-90D1-8A2C461EB0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C8F05-95F5-41F2-A07B-FFE01192377B}" type="datetimeFigureOut">
              <a:rPr lang="it-IT" smtClean="0"/>
              <a:pPr/>
              <a:t>13/04/2016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85F78-8875-428D-90D1-8A2C461EB09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1357298"/>
            <a:ext cx="91439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 </a:t>
            </a:r>
            <a:r>
              <a:rPr lang="it-IT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easiest</a:t>
            </a:r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way </a:t>
            </a:r>
            <a:r>
              <a:rPr lang="it-IT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</a:t>
            </a:r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develop</a:t>
            </a:r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apps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20000">
                    <a:schemeClr val="tx2">
                      <a:lumMod val="60000"/>
                      <a:lumOff val="40000"/>
                    </a:schemeClr>
                  </a:gs>
                  <a:gs pos="96000">
                    <a:schemeClr val="accent3">
                      <a:lumMod val="40000"/>
                      <a:lumOff val="60000"/>
                    </a:schemeClr>
                  </a:gs>
                  <a:gs pos="65000">
                    <a:srgbClr val="92D050"/>
                  </a:gs>
                  <a:gs pos="47000">
                    <a:srgbClr val="00B050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0930" y="357166"/>
            <a:ext cx="928690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</a:t>
            </a:r>
            <a:r>
              <a:rPr lang="it-IT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6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Inventor</a:t>
            </a:r>
            <a:endParaRPr lang="it-IT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20000">
                    <a:schemeClr val="tx2">
                      <a:lumMod val="60000"/>
                      <a:lumOff val="40000"/>
                    </a:schemeClr>
                  </a:gs>
                  <a:gs pos="96000">
                    <a:schemeClr val="accent3">
                      <a:lumMod val="40000"/>
                      <a:lumOff val="60000"/>
                    </a:schemeClr>
                  </a:gs>
                  <a:gs pos="65000">
                    <a:srgbClr val="92D050"/>
                  </a:gs>
                  <a:gs pos="47000">
                    <a:srgbClr val="00B050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214546" y="-24"/>
            <a:ext cx="4726544" cy="92333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 </a:t>
            </a:r>
            <a:r>
              <a:rPr lang="it-IT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Viewer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20000">
                    <a:schemeClr val="tx2">
                      <a:lumMod val="60000"/>
                      <a:lumOff val="40000"/>
                    </a:schemeClr>
                  </a:gs>
                  <a:gs pos="96000">
                    <a:schemeClr val="accent3">
                      <a:lumMod val="40000"/>
                      <a:lumOff val="60000"/>
                    </a:schemeClr>
                  </a:gs>
                  <a:gs pos="65000">
                    <a:srgbClr val="92D050"/>
                  </a:gs>
                  <a:gs pos="47000">
                    <a:srgbClr val="00B050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786446" y="1500174"/>
            <a:ext cx="3071834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The </a:t>
            </a:r>
            <a:r>
              <a:rPr lang="it-IT" sz="2000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Viewer</a:t>
            </a:r>
            <a:r>
              <a:rPr lang="it-IT" sz="2000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is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the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graphical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part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of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App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Inventor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and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shows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us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in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real-time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what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is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happening 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to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our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app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and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how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it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looks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like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it-IT" sz="2000" i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1811" t="11549" r="24213" b="27647"/>
          <a:stretch>
            <a:fillRect/>
          </a:stretch>
        </p:blipFill>
        <p:spPr bwMode="auto">
          <a:xfrm>
            <a:off x="285720" y="1470762"/>
            <a:ext cx="5420000" cy="348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00364" y="-24"/>
            <a:ext cx="5072098" cy="92333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</a:t>
            </a:r>
            <a:r>
              <a:rPr lang="it-IT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Components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20000">
                    <a:schemeClr val="tx2">
                      <a:lumMod val="60000"/>
                      <a:lumOff val="40000"/>
                    </a:schemeClr>
                  </a:gs>
                  <a:gs pos="96000">
                    <a:schemeClr val="accent3">
                      <a:lumMod val="40000"/>
                      <a:lumOff val="60000"/>
                    </a:schemeClr>
                  </a:gs>
                  <a:gs pos="65000">
                    <a:srgbClr val="92D050"/>
                  </a:gs>
                  <a:gs pos="47000">
                    <a:srgbClr val="00B050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75394" t="15048" r="12795" b="24847"/>
          <a:stretch>
            <a:fillRect/>
          </a:stretch>
        </p:blipFill>
        <p:spPr bwMode="auto">
          <a:xfrm>
            <a:off x="0" y="0"/>
            <a:ext cx="21596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3414170" y="1562986"/>
            <a:ext cx="2329146" cy="35394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Here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it-IT" sz="28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you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can </a:t>
            </a:r>
            <a:r>
              <a:rPr lang="it-IT" sz="28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see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it-IT" sz="28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all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the </a:t>
            </a:r>
            <a:r>
              <a:rPr lang="it-IT" sz="280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items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in </a:t>
            </a:r>
            <a:r>
              <a:rPr lang="it-IT" sz="28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your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it-IT" sz="28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app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it-IT" sz="28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rename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or </a:t>
            </a:r>
            <a:r>
              <a:rPr lang="it-IT" sz="28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delete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it-IT" sz="28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them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or just upload </a:t>
            </a:r>
            <a:r>
              <a:rPr lang="it-IT" sz="28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files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it-IT" sz="28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714612" y="-24"/>
            <a:ext cx="4726544" cy="92333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</a:t>
            </a:r>
            <a:r>
              <a:rPr lang="it-IT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Properties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20000">
                    <a:schemeClr val="tx2">
                      <a:lumMod val="60000"/>
                      <a:lumOff val="40000"/>
                    </a:schemeClr>
                  </a:gs>
                  <a:gs pos="96000">
                    <a:schemeClr val="accent3">
                      <a:lumMod val="40000"/>
                      <a:lumOff val="60000"/>
                    </a:schemeClr>
                  </a:gs>
                  <a:gs pos="65000">
                    <a:srgbClr val="92D050"/>
                  </a:gs>
                  <a:gs pos="47000">
                    <a:srgbClr val="00B050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87008" t="15048" r="1181" b="8749"/>
          <a:stretch>
            <a:fillRect/>
          </a:stretch>
        </p:blipFill>
        <p:spPr bwMode="auto">
          <a:xfrm>
            <a:off x="0" y="0"/>
            <a:ext cx="215984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3329246" y="1687578"/>
            <a:ext cx="2500330" cy="34163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In the </a:t>
            </a:r>
            <a:r>
              <a:rPr lang="it-IT" sz="2400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Properties</a:t>
            </a:r>
            <a:r>
              <a:rPr lang="it-IT" sz="2400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space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you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can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control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your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components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and set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their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color, font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size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height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width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etc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... </a:t>
            </a:r>
            <a:endParaRPr lang="it-IT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831708" y="142852"/>
            <a:ext cx="5307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</a:t>
            </a:r>
            <a:r>
              <a:rPr lang="it-IT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Blocks</a:t>
            </a:r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Screen</a:t>
            </a:r>
            <a:endParaRPr lang="it-IT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20000">
                    <a:schemeClr val="tx2">
                      <a:lumMod val="60000"/>
                      <a:lumOff val="40000"/>
                    </a:schemeClr>
                  </a:gs>
                  <a:gs pos="96000">
                    <a:schemeClr val="accent3">
                      <a:lumMod val="40000"/>
                      <a:lumOff val="60000"/>
                    </a:schemeClr>
                  </a:gs>
                  <a:gs pos="65000">
                    <a:srgbClr val="92D050"/>
                  </a:gs>
                  <a:gs pos="47000">
                    <a:srgbClr val="00B050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2071678"/>
            <a:ext cx="7681057" cy="4173237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571472" y="1928802"/>
            <a:ext cx="428628" cy="500066"/>
            <a:chOff x="714348" y="1428736"/>
            <a:chExt cx="714380" cy="500066"/>
          </a:xfrm>
          <a:scene3d>
            <a:camera prst="orthographicFront">
              <a:rot lat="0" lon="0" rev="0"/>
            </a:camera>
            <a:lightRig rig="threePt" dir="t"/>
          </a:scene3d>
        </p:grpSpPr>
        <p:cxnSp>
          <p:nvCxnSpPr>
            <p:cNvPr id="11" name="Connettore 1 10"/>
            <p:cNvCxnSpPr/>
            <p:nvPr/>
          </p:nvCxnSpPr>
          <p:spPr>
            <a:xfrm rot="16200000" flipH="1">
              <a:off x="642910" y="1500174"/>
              <a:ext cx="500066" cy="35719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>
              <a:off x="1058838" y="1922452"/>
              <a:ext cx="36989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po 12"/>
          <p:cNvGrpSpPr/>
          <p:nvPr/>
        </p:nvGrpSpPr>
        <p:grpSpPr>
          <a:xfrm flipH="1">
            <a:off x="1714480" y="1928802"/>
            <a:ext cx="714380" cy="500066"/>
            <a:chOff x="714348" y="1428736"/>
            <a:chExt cx="714380" cy="500066"/>
          </a:xfrm>
          <a:scene3d>
            <a:camera prst="orthographicFront">
              <a:rot lat="0" lon="0" rev="0"/>
            </a:camera>
            <a:lightRig rig="threePt" dir="t"/>
          </a:scene3d>
        </p:grpSpPr>
        <p:cxnSp>
          <p:nvCxnSpPr>
            <p:cNvPr id="14" name="Connettore 1 13"/>
            <p:cNvCxnSpPr/>
            <p:nvPr/>
          </p:nvCxnSpPr>
          <p:spPr>
            <a:xfrm rot="16200000" flipH="1">
              <a:off x="642910" y="1500174"/>
              <a:ext cx="500066" cy="35719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/>
          </p:nvCxnSpPr>
          <p:spPr>
            <a:xfrm>
              <a:off x="1058838" y="1922452"/>
              <a:ext cx="36989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sellaDiTesto 20"/>
          <p:cNvSpPr txBox="1"/>
          <p:nvPr/>
        </p:nvSpPr>
        <p:spPr>
          <a:xfrm>
            <a:off x="142844" y="1571612"/>
            <a:ext cx="928662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600" dirty="0" err="1" smtClean="0">
                <a:latin typeface="Comic Sans MS" pitchFamily="66" charset="0"/>
              </a:rPr>
              <a:t>Blocks</a:t>
            </a:r>
            <a:endParaRPr lang="it-IT" sz="16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977404" y="1571612"/>
            <a:ext cx="928662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600" dirty="0" err="1" smtClean="0">
                <a:latin typeface="Comic Sans MS" pitchFamily="66" charset="0"/>
              </a:rPr>
              <a:t>Viewer</a:t>
            </a:r>
            <a:endParaRPr lang="it-IT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896866" y="142852"/>
            <a:ext cx="3236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</a:t>
            </a:r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</a:t>
            </a:r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Do</a:t>
            </a:r>
            <a:endParaRPr lang="it-IT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20000">
                    <a:schemeClr val="tx2">
                      <a:lumMod val="60000"/>
                      <a:lumOff val="40000"/>
                    </a:schemeClr>
                  </a:gs>
                  <a:gs pos="96000">
                    <a:schemeClr val="accent3">
                      <a:lumMod val="40000"/>
                      <a:lumOff val="60000"/>
                    </a:schemeClr>
                  </a:gs>
                  <a:gs pos="65000">
                    <a:srgbClr val="92D050"/>
                  </a:gs>
                  <a:gs pos="47000">
                    <a:srgbClr val="00B050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2428868"/>
            <a:ext cx="7929618" cy="421006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42910" y="1000108"/>
            <a:ext cx="7929618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It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is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very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simple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!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You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just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have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to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drag the block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you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have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chosen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into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the </a:t>
            </a:r>
            <a:r>
              <a:rPr lang="it-IT" sz="2400" i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Viewer</a:t>
            </a:r>
            <a:r>
              <a:rPr lang="it-IT" sz="240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and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then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link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it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to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another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block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matching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their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ends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, just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like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a puzzle!</a:t>
            </a:r>
            <a:endParaRPr lang="it-IT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71868" y="142852"/>
            <a:ext cx="3226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</a:t>
            </a:r>
            <a:r>
              <a:rPr lang="it-IT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Blocks</a:t>
            </a:r>
            <a:endParaRPr lang="it-IT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20000">
                    <a:schemeClr val="tx2">
                      <a:lumMod val="60000"/>
                      <a:lumOff val="40000"/>
                    </a:schemeClr>
                  </a:gs>
                  <a:gs pos="96000">
                    <a:schemeClr val="accent3">
                      <a:lumMod val="40000"/>
                      <a:lumOff val="60000"/>
                    </a:schemeClr>
                  </a:gs>
                  <a:gs pos="65000">
                    <a:srgbClr val="92D050"/>
                  </a:gs>
                  <a:gs pos="47000">
                    <a:srgbClr val="00B050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8" r="78754" b="822"/>
          <a:stretch>
            <a:fillRect/>
          </a:stretch>
        </p:blipFill>
        <p:spPr>
          <a:xfrm>
            <a:off x="0" y="0"/>
            <a:ext cx="207167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491804" y="1844063"/>
            <a:ext cx="2214578" cy="313932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There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are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several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kinds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of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blocks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you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can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use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:</a:t>
            </a:r>
          </a:p>
          <a:p>
            <a:pPr>
              <a:buFontTx/>
              <a:buChar char="-"/>
            </a:pPr>
            <a:r>
              <a:rPr lang="it-IT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Control</a:t>
            </a:r>
            <a:endParaRPr lang="it-IT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it-IT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Logic</a:t>
            </a:r>
            <a:endParaRPr lang="it-IT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it-IT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Math</a:t>
            </a:r>
            <a:endParaRPr lang="it-IT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Text</a:t>
            </a:r>
          </a:p>
          <a:p>
            <a:pPr>
              <a:buFontTx/>
              <a:buChar char="-"/>
            </a:pPr>
            <a:r>
              <a:rPr lang="it-IT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Lists</a:t>
            </a:r>
            <a:endParaRPr lang="it-IT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it-IT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Colors</a:t>
            </a:r>
            <a:endParaRPr lang="it-IT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it-IT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Variables</a:t>
            </a:r>
            <a:endParaRPr lang="it-IT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it-IT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Procedures</a:t>
            </a:r>
            <a:endParaRPr lang="it-IT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67148" y="142852"/>
            <a:ext cx="7141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Control</a:t>
            </a:r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and </a:t>
            </a:r>
            <a:r>
              <a:rPr lang="it-IT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Logic</a:t>
            </a:r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Blocks</a:t>
            </a:r>
            <a:endParaRPr lang="it-IT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20000">
                    <a:schemeClr val="tx2">
                      <a:lumMod val="60000"/>
                      <a:lumOff val="40000"/>
                    </a:schemeClr>
                  </a:gs>
                  <a:gs pos="96000">
                    <a:schemeClr val="accent3">
                      <a:lumMod val="40000"/>
                      <a:lumOff val="60000"/>
                    </a:schemeClr>
                  </a:gs>
                  <a:gs pos="65000">
                    <a:srgbClr val="92D050"/>
                  </a:gs>
                  <a:gs pos="47000">
                    <a:srgbClr val="00B050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6000" y="1000108"/>
            <a:ext cx="2808000" cy="5544004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286248" y="3880498"/>
            <a:ext cx="3357586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With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a </a:t>
            </a:r>
            <a:r>
              <a:rPr lang="it-IT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Logic</a:t>
            </a:r>
            <a:r>
              <a:rPr lang="it-IT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block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of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course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!</a:t>
            </a:r>
          </a:p>
          <a:p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For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example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,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we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can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choose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to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make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an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action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happen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when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two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numbers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are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identical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13" b="892"/>
          <a:stretch>
            <a:fillRect/>
          </a:stretch>
        </p:blipFill>
        <p:spPr>
          <a:xfrm>
            <a:off x="-32" y="1000108"/>
            <a:ext cx="2822828" cy="5494563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143108" y="1611989"/>
            <a:ext cx="335757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With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Control</a:t>
            </a:r>
            <a:r>
              <a:rPr lang="it-IT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Blocks</a:t>
            </a:r>
            <a:r>
              <a:rPr lang="it-IT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you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can set the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actions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that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will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be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done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in the app. </a:t>
            </a:r>
          </a:p>
          <a:p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For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example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,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with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the first block,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you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can do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something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if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a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condition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is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true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.</a:t>
            </a:r>
          </a:p>
          <a:p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But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,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how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to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set a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condition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?</a:t>
            </a:r>
            <a:endParaRPr lang="it-IT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29063" y="142852"/>
            <a:ext cx="6294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Math</a:t>
            </a:r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and Text </a:t>
            </a:r>
            <a:r>
              <a:rPr lang="it-IT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Blocks</a:t>
            </a:r>
            <a:endParaRPr lang="it-IT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20000">
                    <a:schemeClr val="tx2">
                      <a:lumMod val="60000"/>
                      <a:lumOff val="40000"/>
                    </a:schemeClr>
                  </a:gs>
                  <a:gs pos="96000">
                    <a:schemeClr val="accent3">
                      <a:lumMod val="40000"/>
                      <a:lumOff val="60000"/>
                    </a:schemeClr>
                  </a:gs>
                  <a:gs pos="65000">
                    <a:srgbClr val="92D050"/>
                  </a:gs>
                  <a:gs pos="47000">
                    <a:srgbClr val="00B050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" y="1005016"/>
            <a:ext cx="2786050" cy="54958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7982" y="1000108"/>
            <a:ext cx="2786050" cy="550072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000248" y="1643050"/>
            <a:ext cx="3429008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With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a </a:t>
            </a:r>
            <a:r>
              <a:rPr lang="it-IT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Math</a:t>
            </a:r>
            <a:r>
              <a:rPr lang="it-IT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Block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you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can do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mathematical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operations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such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as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additions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or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multiplications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.</a:t>
            </a:r>
          </a:p>
          <a:p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But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you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can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also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generate a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random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number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ttangolo 6"/>
          <p:cNvSpPr/>
          <p:nvPr/>
        </p:nvSpPr>
        <p:spPr>
          <a:xfrm>
            <a:off x="4071950" y="3523308"/>
            <a:ext cx="3357570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A </a:t>
            </a:r>
            <a:r>
              <a:rPr lang="it-IT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Text Block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can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allow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you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to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add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a text or,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for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example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, compare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words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,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but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you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can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also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convert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a text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to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uppercase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or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lowercase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.</a:t>
            </a:r>
            <a:endParaRPr lang="it-IT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95436" y="142852"/>
            <a:ext cx="6605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Lists</a:t>
            </a:r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and </a:t>
            </a:r>
            <a:r>
              <a:rPr lang="it-IT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Colors</a:t>
            </a:r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Blocks</a:t>
            </a:r>
            <a:endParaRPr lang="it-IT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20000">
                    <a:schemeClr val="tx2">
                      <a:lumMod val="60000"/>
                      <a:lumOff val="40000"/>
                    </a:schemeClr>
                  </a:gs>
                  <a:gs pos="96000">
                    <a:schemeClr val="accent3">
                      <a:lumMod val="40000"/>
                      <a:lumOff val="60000"/>
                    </a:schemeClr>
                  </a:gs>
                  <a:gs pos="65000">
                    <a:srgbClr val="92D050"/>
                  </a:gs>
                  <a:gs pos="47000">
                    <a:srgbClr val="00B050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00108"/>
            <a:ext cx="2786050" cy="550072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5520" y="1000108"/>
            <a:ext cx="2786050" cy="550072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285984" y="1500174"/>
            <a:ext cx="357190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Lists</a:t>
            </a:r>
            <a:r>
              <a:rPr lang="it-IT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Block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allows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us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to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create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lists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of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data.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For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example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,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Facebook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app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keeps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a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list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of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all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our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friends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.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We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can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keep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a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list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of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inserted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data.</a:t>
            </a:r>
          </a:p>
        </p:txBody>
      </p:sp>
      <p:sp>
        <p:nvSpPr>
          <p:cNvPr id="7" name="Rettangolo 6"/>
          <p:cNvSpPr/>
          <p:nvPr/>
        </p:nvSpPr>
        <p:spPr>
          <a:xfrm>
            <a:off x="3857620" y="3648678"/>
            <a:ext cx="350046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And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with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Colors</a:t>
            </a:r>
            <a:r>
              <a:rPr lang="it-IT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Block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we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can set the color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of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any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component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5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71538" y="142852"/>
            <a:ext cx="7443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Variables</a:t>
            </a:r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and </a:t>
            </a:r>
            <a:r>
              <a:rPr lang="it-IT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Procedures</a:t>
            </a:r>
            <a:endParaRPr lang="it-IT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20000">
                    <a:schemeClr val="tx2">
                      <a:lumMod val="60000"/>
                      <a:lumOff val="40000"/>
                    </a:schemeClr>
                  </a:gs>
                  <a:gs pos="96000">
                    <a:schemeClr val="accent3">
                      <a:lumMod val="40000"/>
                      <a:lumOff val="60000"/>
                    </a:schemeClr>
                  </a:gs>
                  <a:gs pos="65000">
                    <a:srgbClr val="92D050"/>
                  </a:gs>
                  <a:gs pos="47000">
                    <a:srgbClr val="00B050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" y="1000108"/>
            <a:ext cx="2786050" cy="550072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7982" y="1000108"/>
            <a:ext cx="2786050" cy="5500726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857620" y="3500438"/>
            <a:ext cx="3500462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Procedures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are a set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of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instructions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executed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step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by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step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.</a:t>
            </a:r>
          </a:p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In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App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Inventor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a procedure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is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a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collection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of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blocks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ttangolo 5"/>
          <p:cNvSpPr/>
          <p:nvPr/>
        </p:nvSpPr>
        <p:spPr>
          <a:xfrm>
            <a:off x="2143108" y="1934166"/>
            <a:ext cx="321471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Variables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are data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that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can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change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, and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usually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they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are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numbers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2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1941722" y="31600"/>
            <a:ext cx="57064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</a:t>
            </a:r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</a:t>
            </a:r>
            <a:endParaRPr lang="it-IT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20000">
                    <a:schemeClr val="tx2">
                      <a:lumMod val="60000"/>
                      <a:lumOff val="40000"/>
                    </a:schemeClr>
                  </a:gs>
                  <a:gs pos="96000">
                    <a:schemeClr val="accent3">
                      <a:lumMod val="40000"/>
                      <a:lumOff val="60000"/>
                    </a:schemeClr>
                  </a:gs>
                  <a:gs pos="65000">
                    <a:srgbClr val="92D050"/>
                  </a:gs>
                  <a:gs pos="47000">
                    <a:srgbClr val="00B050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MIT </a:t>
            </a:r>
            <a:r>
              <a:rPr lang="it-IT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</a:t>
            </a:r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Inventor</a:t>
            </a:r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20000">
                    <a:schemeClr val="tx2">
                      <a:lumMod val="60000"/>
                      <a:lumOff val="40000"/>
                    </a:schemeClr>
                  </a:gs>
                  <a:gs pos="96000">
                    <a:schemeClr val="accent3">
                      <a:lumMod val="40000"/>
                      <a:lumOff val="60000"/>
                    </a:schemeClr>
                  </a:gs>
                  <a:gs pos="65000">
                    <a:srgbClr val="92D050"/>
                  </a:gs>
                  <a:gs pos="47000">
                    <a:srgbClr val="00B050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http://1.bp.blogspot.com/-Btt27Nl8-8w/UeMgZgx0ODI/AAAAAAAAfCY/a_ltHXl1ONc/s1600/mit+app+invent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500318"/>
            <a:ext cx="6215074" cy="1714500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1848730" y="4032000"/>
            <a:ext cx="700955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MIT App Inventor or App Inventor is a web platform where we can design and program an App for our mobile devices.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Url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: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ai2.appinventor.mit.edu</a:t>
            </a:r>
            <a:endParaRPr lang="it-IT" b="1" i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42910" y="1357860"/>
            <a:ext cx="764386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Made</a:t>
            </a:r>
            <a:r>
              <a:rPr lang="it-IT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by</a:t>
            </a:r>
            <a:r>
              <a:rPr lang="it-IT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it-IT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Gioele</a:t>
            </a:r>
            <a:r>
              <a:rPr lang="it-IT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Costagliola</a:t>
            </a:r>
            <a:endParaRPr lang="it-IT" sz="6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20000">
                    <a:schemeClr val="tx2">
                      <a:lumMod val="60000"/>
                      <a:lumOff val="40000"/>
                    </a:schemeClr>
                  </a:gs>
                  <a:gs pos="96000">
                    <a:schemeClr val="accent3">
                      <a:lumMod val="40000"/>
                      <a:lumOff val="60000"/>
                    </a:schemeClr>
                  </a:gs>
                  <a:gs pos="65000">
                    <a:srgbClr val="92D050"/>
                  </a:gs>
                  <a:gs pos="47000">
                    <a:srgbClr val="00B050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it-IT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Antimo Scotto di </a:t>
            </a:r>
            <a:r>
              <a:rPr lang="it-IT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Luzio</a:t>
            </a:r>
            <a:endParaRPr lang="it-IT" sz="6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20000">
                    <a:schemeClr val="tx2">
                      <a:lumMod val="60000"/>
                      <a:lumOff val="40000"/>
                    </a:schemeClr>
                  </a:gs>
                  <a:gs pos="96000">
                    <a:schemeClr val="accent3">
                      <a:lumMod val="40000"/>
                      <a:lumOff val="60000"/>
                    </a:schemeClr>
                  </a:gs>
                  <a:gs pos="65000">
                    <a:srgbClr val="92D050"/>
                  </a:gs>
                  <a:gs pos="47000">
                    <a:srgbClr val="00B050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it-IT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Marco </a:t>
            </a:r>
            <a:r>
              <a:rPr lang="it-IT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Varchetta</a:t>
            </a:r>
            <a:endParaRPr lang="it-IT" sz="6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25839" y="31600"/>
            <a:ext cx="4875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</a:t>
            </a:r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</a:t>
            </a:r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</a:t>
            </a:r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</a:t>
            </a:r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20000">
                    <a:schemeClr val="tx2">
                      <a:lumMod val="60000"/>
                      <a:lumOff val="40000"/>
                    </a:schemeClr>
                  </a:gs>
                  <a:gs pos="96000">
                    <a:schemeClr val="accent3">
                      <a:lumMod val="40000"/>
                      <a:lumOff val="60000"/>
                    </a:schemeClr>
                  </a:gs>
                  <a:gs pos="65000">
                    <a:srgbClr val="92D050"/>
                  </a:gs>
                  <a:gs pos="47000">
                    <a:srgbClr val="00B050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28662" y="1357298"/>
            <a:ext cx="192882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Graphical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part</a:t>
            </a:r>
            <a:endParaRPr lang="it-IT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500826" y="1357298"/>
            <a:ext cx="192882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Codified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part</a:t>
            </a:r>
            <a:endParaRPr lang="it-IT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539200" y="1857364"/>
            <a:ext cx="2675478" cy="4283906"/>
            <a:chOff x="539200" y="1857364"/>
            <a:chExt cx="2675478" cy="4283906"/>
          </a:xfrm>
        </p:grpSpPr>
        <p:pic>
          <p:nvPicPr>
            <p:cNvPr id="2050" name="Picture 2" descr="http://blog.mobtest.com/wp-content/uploads/2012/08/IMG_2046.png"/>
            <p:cNvPicPr>
              <a:picLocks noChangeAspect="1" noChangeArrowheads="1"/>
            </p:cNvPicPr>
            <p:nvPr/>
          </p:nvPicPr>
          <p:blipFill>
            <a:blip r:embed="rId3" cstate="print"/>
            <a:srcRect t="3937"/>
            <a:stretch>
              <a:fillRect/>
            </a:stretch>
          </p:blipFill>
          <p:spPr bwMode="auto">
            <a:xfrm>
              <a:off x="539200" y="1857364"/>
              <a:ext cx="2675478" cy="4283906"/>
            </a:xfrm>
            <a:prstGeom prst="rect">
              <a:avLst/>
            </a:prstGeom>
            <a:noFill/>
          </p:spPr>
        </p:pic>
        <p:sp>
          <p:nvSpPr>
            <p:cNvPr id="7" name="CasellaDiTesto 6"/>
            <p:cNvSpPr txBox="1"/>
            <p:nvPr/>
          </p:nvSpPr>
          <p:spPr>
            <a:xfrm>
              <a:off x="1214414" y="3929066"/>
              <a:ext cx="1357322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dirty="0" err="1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Visible</a:t>
              </a:r>
              <a:endParaRPr lang="it-IT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5929322" y="1857364"/>
            <a:ext cx="3071834" cy="4286280"/>
            <a:chOff x="5929322" y="1857364"/>
            <a:chExt cx="3071834" cy="4286280"/>
          </a:xfrm>
        </p:grpSpPr>
        <p:pic>
          <p:nvPicPr>
            <p:cNvPr id="2052" name="Picture 4" descr="http://www.lorenzodedonato.com/wp-content/uploads/2014/11/Facebook-Integration-Facebook-Comments-New-App8.png"/>
            <p:cNvPicPr>
              <a:picLocks noChangeAspect="1" noChangeArrowheads="1"/>
            </p:cNvPicPr>
            <p:nvPr/>
          </p:nvPicPr>
          <p:blipFill>
            <a:blip r:embed="rId4" cstate="print"/>
            <a:srcRect l="945" t="1204" r="945" b="1204"/>
            <a:stretch>
              <a:fillRect/>
            </a:stretch>
          </p:blipFill>
          <p:spPr bwMode="auto">
            <a:xfrm>
              <a:off x="5929322" y="1857364"/>
              <a:ext cx="3071834" cy="4286280"/>
            </a:xfrm>
            <a:prstGeom prst="rect">
              <a:avLst/>
            </a:prstGeom>
            <a:noFill/>
          </p:spPr>
        </p:pic>
        <p:sp>
          <p:nvSpPr>
            <p:cNvPr id="8" name="CasellaDiTesto 7"/>
            <p:cNvSpPr txBox="1"/>
            <p:nvPr/>
          </p:nvSpPr>
          <p:spPr>
            <a:xfrm>
              <a:off x="6786578" y="3929066"/>
              <a:ext cx="1571636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dirty="0" err="1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Not</a:t>
              </a:r>
              <a:r>
                <a:rPr lang="it-IT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 </a:t>
              </a:r>
              <a:r>
                <a:rPr lang="it-IT" dirty="0" err="1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Visible</a:t>
              </a:r>
              <a:endParaRPr lang="it-IT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29351" y="31600"/>
            <a:ext cx="5871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About</a:t>
            </a:r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</a:t>
            </a:r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Inventor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20000">
                    <a:schemeClr val="tx2">
                      <a:lumMod val="60000"/>
                      <a:lumOff val="40000"/>
                    </a:schemeClr>
                  </a:gs>
                  <a:gs pos="96000">
                    <a:schemeClr val="accent3">
                      <a:lumMod val="40000"/>
                      <a:lumOff val="60000"/>
                    </a:schemeClr>
                  </a:gs>
                  <a:gs pos="65000">
                    <a:srgbClr val="92D050"/>
                  </a:gs>
                  <a:gs pos="47000">
                    <a:srgbClr val="00B050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000760" y="2928934"/>
            <a:ext cx="285752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5) App Inventor </a:t>
            </a:r>
            <a:r>
              <a:rPr lang="en-US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is user-friendly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28596" y="1862728"/>
            <a:ext cx="278608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1) When we make an App, it will be only for Android devices.</a:t>
            </a:r>
          </a:p>
        </p:txBody>
      </p:sp>
      <p:pic>
        <p:nvPicPr>
          <p:cNvPr id="1026" name="Picture 2" descr="https://pbs.twimg.com/profile_images/616076655547682816/6gMRtQy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857364"/>
            <a:ext cx="1000132" cy="928694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428596" y="2928934"/>
            <a:ext cx="278608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2</a:t>
            </a:r>
            <a:r>
              <a:rPr lang="en-US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) </a:t>
            </a:r>
            <a:r>
              <a:rPr lang="en-US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MIT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App Inventor is    Open Source,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it’s free!</a:t>
            </a:r>
          </a:p>
        </p:txBody>
      </p:sp>
      <p:pic>
        <p:nvPicPr>
          <p:cNvPr id="1028" name="Picture 4" descr="http://www.uckfieldchamber.co.uk/wp-content/uploads/2016/02/fr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928934"/>
            <a:ext cx="1000132" cy="928694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428596" y="4071942"/>
            <a:ext cx="278608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3) To create an app you don’t need any sort of programming languages</a:t>
            </a:r>
          </a:p>
        </p:txBody>
      </p:sp>
      <p:pic>
        <p:nvPicPr>
          <p:cNvPr id="1032" name="Picture 8" descr="https://lh3.googleusercontent.com/-mIQxhRPsk6o/AAAAAAAAAAI/AAAAAAAAAAA/SEdgwsnvvQc/ph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4000504"/>
            <a:ext cx="1071570" cy="1000152"/>
          </a:xfrm>
          <a:prstGeom prst="rect">
            <a:avLst/>
          </a:prstGeom>
          <a:noFill/>
        </p:spPr>
      </p:pic>
      <p:sp>
        <p:nvSpPr>
          <p:cNvPr id="12" name="Rettangolo 11"/>
          <p:cNvSpPr/>
          <p:nvPr/>
        </p:nvSpPr>
        <p:spPr>
          <a:xfrm>
            <a:off x="6047824" y="1857364"/>
            <a:ext cx="281045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4) You need a Google account</a:t>
            </a:r>
          </a:p>
        </p:txBody>
      </p:sp>
      <p:pic>
        <p:nvPicPr>
          <p:cNvPr id="1034" name="Picture 10" descr="http://blog.html.it/wp-content/edit.html.it_uploads/2016/02/goog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2488" y="1857364"/>
            <a:ext cx="1000132" cy="928694"/>
          </a:xfrm>
          <a:prstGeom prst="rect">
            <a:avLst/>
          </a:prstGeom>
          <a:noFill/>
        </p:spPr>
      </p:pic>
      <p:pic>
        <p:nvPicPr>
          <p:cNvPr id="1036" name="Picture 12" descr="http://digitalgrowth.ca/wp-content/uploads/2016/03/User-Friendly-Web-Development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62488" y="2928934"/>
            <a:ext cx="981082" cy="928694"/>
          </a:xfrm>
          <a:prstGeom prst="rect">
            <a:avLst/>
          </a:prstGeom>
          <a:noFill/>
        </p:spPr>
      </p:pic>
      <p:pic>
        <p:nvPicPr>
          <p:cNvPr id="1038" name="Picture 14" descr="http://www.geekoo.it/wp-content/uploads/2015/04/google-app-inventor-ic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67250" y="4000504"/>
            <a:ext cx="976320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5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25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animBg="1"/>
      <p:bldP spid="5" grpId="0" animBg="1"/>
      <p:bldP spid="7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cdnqrcgde.s3-eu-west-1.amazonaws.com/wp-content/uploads/2013/11/jp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43424">
            <a:off x="5494697" y="1351301"/>
            <a:ext cx="2214578" cy="2214579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2000232" y="31600"/>
            <a:ext cx="5499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Real-time </a:t>
            </a:r>
            <a:r>
              <a:rPr lang="it-IT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Updates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20000">
                    <a:schemeClr val="tx2">
                      <a:lumMod val="60000"/>
                      <a:lumOff val="40000"/>
                    </a:schemeClr>
                  </a:gs>
                  <a:gs pos="96000">
                    <a:schemeClr val="accent3">
                      <a:lumMod val="40000"/>
                      <a:lumOff val="60000"/>
                    </a:schemeClr>
                  </a:gs>
                  <a:gs pos="65000">
                    <a:srgbClr val="92D050"/>
                  </a:gs>
                  <a:gs pos="47000">
                    <a:srgbClr val="00B050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00034" y="2571744"/>
            <a:ext cx="5429288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This is possible because a QR code can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communicate with your device.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QR codes can be read using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smartphones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that link directly to texts, emails, websites,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phone numbers and much more.</a:t>
            </a:r>
            <a:endParaRPr lang="it-IT" sz="2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2774" name="Picture 6" descr="http://www5.water.gov.tw/images/app_web/phone_q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73828">
            <a:off x="4572000" y="3857628"/>
            <a:ext cx="3695756" cy="190511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2772" name="Picture 4" descr="http://www.cloud9realtime.com/wp-content/uploads/2014/12/cloud-servers.png"/>
          <p:cNvPicPr>
            <a:picLocks noChangeAspect="1" noChangeArrowheads="1"/>
          </p:cNvPicPr>
          <p:nvPr/>
        </p:nvPicPr>
        <p:blipFill>
          <a:blip r:embed="rId5" cstate="print"/>
          <a:srcRect l="17031" t="71582" r="36027" b="7158"/>
          <a:stretch>
            <a:fillRect/>
          </a:stretch>
        </p:blipFill>
        <p:spPr bwMode="auto">
          <a:xfrm rot="1137491">
            <a:off x="5663412" y="3404868"/>
            <a:ext cx="3034924" cy="628878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285720" y="2473760"/>
            <a:ext cx="8643966" cy="1965538"/>
            <a:chOff x="0" y="4000504"/>
            <a:chExt cx="8643966" cy="196553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5249" r="52953" b="79090"/>
            <a:stretch>
              <a:fillRect/>
            </a:stretch>
          </p:blipFill>
          <p:spPr bwMode="auto">
            <a:xfrm>
              <a:off x="0" y="4000504"/>
              <a:ext cx="6929454" cy="1955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CasellaDiTesto 2"/>
            <p:cNvSpPr txBox="1"/>
            <p:nvPr/>
          </p:nvSpPr>
          <p:spPr>
            <a:xfrm>
              <a:off x="4429124" y="4027050"/>
              <a:ext cx="4214842" cy="193899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sz="2400" dirty="0" err="1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When</a:t>
              </a:r>
              <a:r>
                <a:rPr lang="it-IT" sz="2400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 </a:t>
              </a:r>
              <a:r>
                <a:rPr lang="it-IT" sz="2400" dirty="0" err="1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we</a:t>
              </a:r>
              <a:r>
                <a:rPr lang="it-IT" sz="2400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 open </a:t>
              </a:r>
              <a:r>
                <a:rPr lang="it-IT" sz="2400" dirty="0" err="1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App</a:t>
              </a:r>
              <a:r>
                <a:rPr lang="it-IT" sz="2400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 </a:t>
              </a:r>
              <a:r>
                <a:rPr lang="it-IT" sz="2400" dirty="0" err="1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Inventor</a:t>
              </a:r>
              <a:r>
                <a:rPr lang="it-IT" sz="2400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 </a:t>
              </a:r>
              <a:r>
                <a:rPr lang="it-IT" sz="2400" dirty="0" err="1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we</a:t>
              </a:r>
              <a:r>
                <a:rPr lang="it-IT" sz="2400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 just </a:t>
              </a:r>
              <a:r>
                <a:rPr lang="it-IT" sz="2400" dirty="0" err="1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see</a:t>
              </a:r>
              <a:r>
                <a:rPr lang="it-IT" sz="2400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 </a:t>
              </a:r>
              <a:r>
                <a:rPr lang="it-IT" sz="2400" dirty="0" err="1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three</a:t>
              </a:r>
              <a:r>
                <a:rPr lang="it-IT" sz="2400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 </a:t>
              </a:r>
              <a:r>
                <a:rPr lang="it-IT" sz="2400" dirty="0" err="1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buttons</a:t>
              </a:r>
              <a:r>
                <a:rPr lang="it-IT" sz="2400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:</a:t>
              </a:r>
            </a:p>
            <a:p>
              <a:pPr>
                <a:buFontTx/>
                <a:buChar char="-"/>
              </a:pPr>
              <a:r>
                <a:rPr lang="it-IT" sz="2400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Start </a:t>
              </a:r>
              <a:r>
                <a:rPr lang="it-IT" sz="2400" dirty="0" err="1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new</a:t>
              </a:r>
              <a:r>
                <a:rPr lang="it-IT" sz="2400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 project</a:t>
              </a:r>
            </a:p>
            <a:p>
              <a:pPr>
                <a:buFontTx/>
                <a:buChar char="-"/>
              </a:pPr>
              <a:r>
                <a:rPr lang="it-IT" sz="2400" dirty="0" err="1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Delete</a:t>
              </a:r>
              <a:r>
                <a:rPr lang="it-IT" sz="2400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 Project</a:t>
              </a:r>
            </a:p>
            <a:p>
              <a:pPr>
                <a:buFontTx/>
                <a:buChar char="-"/>
              </a:pPr>
              <a:r>
                <a:rPr lang="it-IT" sz="2400" dirty="0" err="1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Publish</a:t>
              </a:r>
              <a:r>
                <a:rPr lang="it-IT" sz="2400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 </a:t>
              </a:r>
              <a:r>
                <a:rPr lang="it-IT" sz="2400" dirty="0" err="1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to</a:t>
              </a:r>
              <a:r>
                <a:rPr lang="it-IT" sz="2400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 </a:t>
              </a:r>
              <a:r>
                <a:rPr lang="it-IT" sz="2400" dirty="0" err="1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Gallery</a:t>
              </a:r>
              <a:endParaRPr lang="it-IT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  <p:cxnSp>
        <p:nvCxnSpPr>
          <p:cNvPr id="5" name="Connettore 2 4"/>
          <p:cNvCxnSpPr/>
          <p:nvPr/>
        </p:nvCxnSpPr>
        <p:spPr>
          <a:xfrm rot="5400000">
            <a:off x="214250" y="2830950"/>
            <a:ext cx="1000132" cy="0"/>
          </a:xfrm>
          <a:prstGeom prst="straightConnector1">
            <a:avLst/>
          </a:prstGeom>
          <a:ln w="31750" cap="flat" cmpd="sng">
            <a:bevel/>
            <a:headEnd type="none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 rot="5400000">
            <a:off x="1714448" y="2830950"/>
            <a:ext cx="1000132" cy="0"/>
          </a:xfrm>
          <a:prstGeom prst="straightConnector1">
            <a:avLst/>
          </a:prstGeom>
          <a:ln w="31750" cap="flat" cmpd="sng">
            <a:bevel/>
            <a:headEnd type="none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rot="5400000">
            <a:off x="928630" y="2830950"/>
            <a:ext cx="1000132" cy="0"/>
          </a:xfrm>
          <a:prstGeom prst="straightConnector1">
            <a:avLst/>
          </a:prstGeom>
          <a:ln w="31750" cap="flat" cmpd="sng">
            <a:bevel/>
            <a:headEnd type="none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1670397" y="142852"/>
            <a:ext cx="63564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Start a </a:t>
            </a:r>
            <a:r>
              <a:rPr lang="it-IT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it-IT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ew </a:t>
            </a:r>
            <a:r>
              <a:rPr lang="it-IT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it-IT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roject</a:t>
            </a:r>
            <a:endParaRPr lang="it-IT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20000">
                    <a:schemeClr val="tx2">
                      <a:lumMod val="60000"/>
                      <a:lumOff val="40000"/>
                    </a:schemeClr>
                  </a:gs>
                  <a:gs pos="96000">
                    <a:schemeClr val="accent3">
                      <a:lumMod val="40000"/>
                      <a:lumOff val="60000"/>
                    </a:schemeClr>
                  </a:gs>
                  <a:gs pos="65000">
                    <a:srgbClr val="92D050"/>
                  </a:gs>
                  <a:gs pos="47000">
                    <a:srgbClr val="00B050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9961" t="40945" r="40945" b="38845"/>
          <a:stretch>
            <a:fillRect/>
          </a:stretch>
        </p:blipFill>
        <p:spPr bwMode="auto">
          <a:xfrm>
            <a:off x="71406" y="2500306"/>
            <a:ext cx="3104396" cy="207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3446244" y="1872186"/>
            <a:ext cx="2286016" cy="310854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We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it-IT" sz="28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need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a </a:t>
            </a:r>
            <a:r>
              <a:rPr lang="it-IT" sz="28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name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it-IT" sz="28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for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it-IT" sz="28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our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first project so </a:t>
            </a:r>
            <a:r>
              <a:rPr lang="it-IT" sz="28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we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can </a:t>
            </a:r>
            <a:r>
              <a:rPr lang="it-IT" sz="28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recognize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it-IT" sz="28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it…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! </a:t>
            </a:r>
            <a:endParaRPr lang="it-IT" sz="28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274348" y="357166"/>
            <a:ext cx="4726544" cy="92333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it-IT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Let</a:t>
            </a:r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’s </a:t>
            </a:r>
            <a:r>
              <a:rPr lang="it-IT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it-IT" sz="54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ame</a:t>
            </a:r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it-IT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!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20000">
                    <a:schemeClr val="tx2">
                      <a:lumMod val="60000"/>
                      <a:lumOff val="40000"/>
                    </a:schemeClr>
                  </a:gs>
                  <a:gs pos="96000">
                    <a:schemeClr val="accent3">
                      <a:lumMod val="40000"/>
                      <a:lumOff val="60000"/>
                    </a:schemeClr>
                  </a:gs>
                  <a:gs pos="65000">
                    <a:srgbClr val="92D050"/>
                  </a:gs>
                  <a:gs pos="47000">
                    <a:srgbClr val="00B050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11199" b="18198"/>
          <a:stretch>
            <a:fillRect/>
          </a:stretch>
        </p:blipFill>
        <p:spPr bwMode="auto">
          <a:xfrm>
            <a:off x="571472" y="2153056"/>
            <a:ext cx="7643866" cy="421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1" name="Gruppo 30"/>
          <p:cNvGrpSpPr/>
          <p:nvPr/>
        </p:nvGrpSpPr>
        <p:grpSpPr>
          <a:xfrm>
            <a:off x="571473" y="1795867"/>
            <a:ext cx="285751" cy="785818"/>
            <a:chOff x="357159" y="2143117"/>
            <a:chExt cx="285751" cy="571503"/>
          </a:xfrm>
        </p:grpSpPr>
        <p:cxnSp>
          <p:nvCxnSpPr>
            <p:cNvPr id="9" name="Connettore 1 8"/>
            <p:cNvCxnSpPr/>
            <p:nvPr/>
          </p:nvCxnSpPr>
          <p:spPr>
            <a:xfrm rot="16200000" flipH="1">
              <a:off x="89266" y="2411010"/>
              <a:ext cx="571503" cy="35718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>
              <a:off x="383987" y="2706456"/>
              <a:ext cx="258923" cy="1588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o 15"/>
          <p:cNvGrpSpPr/>
          <p:nvPr/>
        </p:nvGrpSpPr>
        <p:grpSpPr>
          <a:xfrm flipH="1">
            <a:off x="1546204" y="1795866"/>
            <a:ext cx="596904" cy="785818"/>
            <a:chOff x="714348" y="1428736"/>
            <a:chExt cx="714380" cy="500066"/>
          </a:xfrm>
          <a:scene3d>
            <a:camera prst="orthographicFront">
              <a:rot lat="0" lon="0" rev="0"/>
            </a:camera>
            <a:lightRig rig="threePt" dir="t"/>
          </a:scene3d>
        </p:grpSpPr>
        <p:cxnSp>
          <p:nvCxnSpPr>
            <p:cNvPr id="17" name="Connettore 1 16"/>
            <p:cNvCxnSpPr/>
            <p:nvPr/>
          </p:nvCxnSpPr>
          <p:spPr>
            <a:xfrm rot="16200000" flipH="1">
              <a:off x="642910" y="1500174"/>
              <a:ext cx="500066" cy="35719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>
              <a:off x="1058838" y="1922452"/>
              <a:ext cx="369890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o 23"/>
          <p:cNvGrpSpPr/>
          <p:nvPr/>
        </p:nvGrpSpPr>
        <p:grpSpPr>
          <a:xfrm>
            <a:off x="6357950" y="1867304"/>
            <a:ext cx="571504" cy="714380"/>
            <a:chOff x="6143636" y="2214554"/>
            <a:chExt cx="571504" cy="500066"/>
          </a:xfrm>
        </p:grpSpPr>
        <p:cxnSp>
          <p:nvCxnSpPr>
            <p:cNvPr id="20" name="Connettore 1 19"/>
            <p:cNvCxnSpPr/>
            <p:nvPr/>
          </p:nvCxnSpPr>
          <p:spPr>
            <a:xfrm rot="5400000">
              <a:off x="6357950" y="2357430"/>
              <a:ext cx="500066" cy="214314"/>
            </a:xfrm>
            <a:prstGeom prst="line">
              <a:avLst/>
            </a:prstGeom>
            <a:ln w="22225"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rot="10800000" flipV="1">
              <a:off x="6143636" y="2714620"/>
              <a:ext cx="364810" cy="0"/>
            </a:xfrm>
            <a:prstGeom prst="line">
              <a:avLst/>
            </a:prstGeom>
            <a:ln w="22225"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o 24"/>
          <p:cNvGrpSpPr/>
          <p:nvPr/>
        </p:nvGrpSpPr>
        <p:grpSpPr>
          <a:xfrm>
            <a:off x="7280294" y="1860954"/>
            <a:ext cx="571504" cy="714380"/>
            <a:chOff x="6143636" y="2214554"/>
            <a:chExt cx="571504" cy="500066"/>
          </a:xfrm>
        </p:grpSpPr>
        <p:cxnSp>
          <p:nvCxnSpPr>
            <p:cNvPr id="26" name="Connettore 1 25"/>
            <p:cNvCxnSpPr/>
            <p:nvPr/>
          </p:nvCxnSpPr>
          <p:spPr>
            <a:xfrm rot="5400000">
              <a:off x="6357950" y="2357430"/>
              <a:ext cx="500066" cy="214314"/>
            </a:xfrm>
            <a:prstGeom prst="line">
              <a:avLst/>
            </a:prstGeom>
            <a:ln w="22225"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/>
            <p:nvPr/>
          </p:nvCxnSpPr>
          <p:spPr>
            <a:xfrm rot="10800000" flipV="1">
              <a:off x="6143636" y="2714620"/>
              <a:ext cx="364810" cy="0"/>
            </a:xfrm>
            <a:prstGeom prst="line">
              <a:avLst/>
            </a:prstGeom>
            <a:ln w="22225"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CasellaDiTesto 27"/>
          <p:cNvSpPr txBox="1"/>
          <p:nvPr/>
        </p:nvSpPr>
        <p:spPr>
          <a:xfrm>
            <a:off x="357158" y="1503764"/>
            <a:ext cx="928662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600" dirty="0" smtClean="0">
                <a:latin typeface="Comic Sans MS" pitchFamily="66" charset="0"/>
              </a:rPr>
              <a:t>Palette</a:t>
            </a:r>
            <a:endParaRPr lang="it-IT" sz="1600" dirty="0">
              <a:latin typeface="Comic Sans MS" pitchFamily="66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1857388" y="1500174"/>
            <a:ext cx="928662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600" dirty="0" err="1" smtClean="0">
                <a:latin typeface="Comic Sans MS" pitchFamily="66" charset="0"/>
              </a:rPr>
              <a:t>Viewer</a:t>
            </a:r>
            <a:endParaRPr lang="it-IT" sz="16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7643834" y="1510114"/>
            <a:ext cx="1285884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600" dirty="0" err="1" smtClean="0">
                <a:latin typeface="Comic Sans MS" pitchFamily="66" charset="0"/>
              </a:rPr>
              <a:t>Properties</a:t>
            </a:r>
            <a:endParaRPr lang="it-IT" sz="16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6000760" y="1501762"/>
            <a:ext cx="1357290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600" dirty="0" err="1" smtClean="0">
                <a:latin typeface="Comic Sans MS" pitchFamily="66" charset="0"/>
              </a:rPr>
              <a:t>Components</a:t>
            </a:r>
            <a:endParaRPr lang="it-IT" sz="1600" dirty="0">
              <a:latin typeface="Comic Sans MS" pitchFamily="66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2428669" y="142852"/>
            <a:ext cx="3929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Designer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20000">
                    <a:schemeClr val="tx2">
                      <a:lumMod val="60000"/>
                      <a:lumOff val="40000"/>
                    </a:schemeClr>
                  </a:gs>
                  <a:gs pos="96000">
                    <a:schemeClr val="accent3">
                      <a:lumMod val="40000"/>
                      <a:lumOff val="60000"/>
                    </a:schemeClr>
                  </a:gs>
                  <a:gs pos="65000">
                    <a:srgbClr val="92D050"/>
                  </a:gs>
                  <a:gs pos="47000">
                    <a:srgbClr val="00B050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  <p:bldP spid="33" grpId="0" animBg="1"/>
      <p:bldP spid="34" grpId="0" animBg="1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15398" r="87992" b="18198"/>
          <a:stretch>
            <a:fillRect/>
          </a:stretch>
        </p:blipFill>
        <p:spPr bwMode="auto">
          <a:xfrm>
            <a:off x="-32" y="-24"/>
            <a:ext cx="2195520" cy="683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2714612" y="-24"/>
            <a:ext cx="4726544" cy="92333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</a:t>
            </a:r>
            <a:r>
              <a:rPr lang="it-IT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96000">
                      <a:schemeClr val="accent3">
                        <a:lumMod val="40000"/>
                        <a:lumOff val="60000"/>
                      </a:schemeClr>
                    </a:gs>
                    <a:gs pos="65000">
                      <a:srgbClr val="92D050"/>
                    </a:gs>
                    <a:gs pos="47000">
                      <a:srgbClr val="00B05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Palette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20000">
                    <a:schemeClr val="tx2">
                      <a:lumMod val="60000"/>
                      <a:lumOff val="40000"/>
                    </a:schemeClr>
                  </a:gs>
                  <a:gs pos="96000">
                    <a:schemeClr val="accent3">
                      <a:lumMod val="40000"/>
                      <a:lumOff val="60000"/>
                    </a:schemeClr>
                  </a:gs>
                  <a:gs pos="65000">
                    <a:srgbClr val="92D050"/>
                  </a:gs>
                  <a:gs pos="47000">
                    <a:srgbClr val="00B050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329246" y="1787491"/>
            <a:ext cx="2497900" cy="329320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The </a:t>
            </a:r>
            <a:r>
              <a:rPr lang="it-IT" sz="1600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Palette </a:t>
            </a:r>
            <a:r>
              <a:rPr lang="it-IT" sz="16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contains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it-IT" sz="16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all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it-IT" sz="16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we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can put in </a:t>
            </a:r>
            <a:r>
              <a:rPr lang="it-IT" sz="16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our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app.</a:t>
            </a:r>
          </a:p>
          <a:p>
            <a:r>
              <a:rPr lang="it-IT" sz="16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There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are 8 </a:t>
            </a:r>
            <a:r>
              <a:rPr lang="it-IT" sz="16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categories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it-IT" sz="16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of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it-IT" sz="16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items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it-IT" sz="16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we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can </a:t>
            </a:r>
            <a:r>
              <a:rPr lang="it-IT" sz="16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use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:</a:t>
            </a:r>
          </a:p>
          <a:p>
            <a:pPr>
              <a:buFontTx/>
              <a:buChar char="-"/>
            </a:pPr>
            <a:r>
              <a:rPr lang="it-IT" sz="16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User</a:t>
            </a: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Interface</a:t>
            </a:r>
          </a:p>
          <a:p>
            <a:pPr>
              <a:buFontTx/>
              <a:buChar char="-"/>
            </a:pP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Layout</a:t>
            </a:r>
          </a:p>
          <a:p>
            <a:pPr>
              <a:buFontTx/>
              <a:buChar char="-"/>
            </a:pP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Media</a:t>
            </a:r>
          </a:p>
          <a:p>
            <a:pPr>
              <a:buFontTx/>
              <a:buChar char="-"/>
            </a:pPr>
            <a:r>
              <a:rPr lang="it-IT" sz="16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Drawing</a:t>
            </a: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and </a:t>
            </a:r>
            <a:r>
              <a:rPr lang="it-IT" sz="16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Animation</a:t>
            </a:r>
            <a:endParaRPr lang="it-IT" sz="16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it-IT" sz="16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Sensors</a:t>
            </a:r>
            <a:endParaRPr lang="it-IT" sz="16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Social</a:t>
            </a:r>
          </a:p>
          <a:p>
            <a:pPr>
              <a:buFontTx/>
              <a:buChar char="-"/>
            </a:pPr>
            <a:r>
              <a:rPr lang="it-IT" sz="16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Storage</a:t>
            </a:r>
            <a:endParaRPr lang="it-IT" sz="16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it-IT" sz="16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Connectivity</a:t>
            </a:r>
            <a:endParaRPr lang="it-IT" sz="16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Ovale 6"/>
          <p:cNvSpPr/>
          <p:nvPr/>
        </p:nvSpPr>
        <p:spPr>
          <a:xfrm>
            <a:off x="142844" y="357166"/>
            <a:ext cx="1000132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142844" y="4716000"/>
            <a:ext cx="612000" cy="25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Ovale 9"/>
          <p:cNvSpPr/>
          <p:nvPr/>
        </p:nvSpPr>
        <p:spPr>
          <a:xfrm>
            <a:off x="142844" y="6567509"/>
            <a:ext cx="1000132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144000" y="5643578"/>
            <a:ext cx="792000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144000" y="5328000"/>
            <a:ext cx="1548000" cy="25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142844" y="5000636"/>
            <a:ext cx="612000" cy="25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Ovale 13"/>
          <p:cNvSpPr/>
          <p:nvPr/>
        </p:nvSpPr>
        <p:spPr>
          <a:xfrm>
            <a:off x="142844" y="5957905"/>
            <a:ext cx="612000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144000" y="6257945"/>
            <a:ext cx="684000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A22EE630EC1449B9010BCD1E68C223" ma:contentTypeVersion="2" ma:contentTypeDescription="Create a new document." ma:contentTypeScope="" ma:versionID="86ff94419f8ef4ba6bca0786e6be6342">
  <xsd:schema xmlns:xsd="http://www.w3.org/2001/XMLSchema" xmlns:xs="http://www.w3.org/2001/XMLSchema" xmlns:p="http://schemas.microsoft.com/office/2006/metadata/properties" xmlns:ns2="a0d92c10-eea2-4111-a55b-1fbdcca0d207" targetNamespace="http://schemas.microsoft.com/office/2006/metadata/properties" ma:root="true" ma:fieldsID="66e07bcda00c91cd245e038e853a0c93" ns2:_="">
    <xsd:import namespace="a0d92c10-eea2-4111-a55b-1fbdcca0d20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d92c10-eea2-4111-a55b-1fbdcca0d20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CDFF1B-9D4C-462B-A36C-1B155C9C65A3}"/>
</file>

<file path=customXml/itemProps2.xml><?xml version="1.0" encoding="utf-8"?>
<ds:datastoreItem xmlns:ds="http://schemas.openxmlformats.org/officeDocument/2006/customXml" ds:itemID="{FA3BFB12-06E6-4214-ADFE-72B4535B6A03}"/>
</file>

<file path=customXml/itemProps3.xml><?xml version="1.0" encoding="utf-8"?>
<ds:datastoreItem xmlns:ds="http://schemas.openxmlformats.org/officeDocument/2006/customXml" ds:itemID="{3248F65E-213F-469D-BB25-EBFDA9C6D78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</TotalTime>
  <Words>594</Words>
  <Application>Microsoft Office PowerPoint</Application>
  <PresentationFormat>Presentazione su schermo (4:3)</PresentationFormat>
  <Paragraphs>90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utente</cp:lastModifiedBy>
  <cp:revision>95</cp:revision>
  <dcterms:created xsi:type="dcterms:W3CDTF">2016-04-07T18:19:42Z</dcterms:created>
  <dcterms:modified xsi:type="dcterms:W3CDTF">2016-04-13T09:14:27Z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0x0101004FA22EE630EC1449B9010BCD1E68C223</vt:lpwstr>
  </property>
</Properties>
</file>